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Proxima Nova"/>
      <p:regular r:id="rId25"/>
      <p:bold r:id="rId26"/>
      <p:italic r:id="rId27"/>
      <p:boldItalic r:id="rId28"/>
    </p:embeddedFont>
    <p:embeddedFont>
      <p:font typeface="Roboto"/>
      <p:regular r:id="rId29"/>
      <p:bold r:id="rId30"/>
      <p:italic r:id="rId31"/>
      <p:boldItalic r:id="rId32"/>
    </p:embeddedFont>
    <p:embeddedFont>
      <p:font typeface="Lora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bold.fntdata"/><Relationship Id="rId25" Type="http://schemas.openxmlformats.org/officeDocument/2006/relationships/font" Target="fonts/ProximaNova-regular.fntdata"/><Relationship Id="rId28" Type="http://schemas.openxmlformats.org/officeDocument/2006/relationships/font" Target="fonts/ProximaNova-boldItalic.fntdata"/><Relationship Id="rId27" Type="http://schemas.openxmlformats.org/officeDocument/2006/relationships/font" Target="fonts/ProximaNova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schemas.openxmlformats.org/officeDocument/2006/relationships/font" Target="fonts/Lora-regular.fnt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35" Type="http://schemas.openxmlformats.org/officeDocument/2006/relationships/font" Target="fonts/Lora-italic.fntdata"/><Relationship Id="rId12" Type="http://schemas.openxmlformats.org/officeDocument/2006/relationships/slide" Target="slides/slide7.xml"/><Relationship Id="rId34" Type="http://schemas.openxmlformats.org/officeDocument/2006/relationships/font" Target="fonts/Lora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Lora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1ac89424e8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1ac89424e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9c4814ea9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9c4814ea9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8a4afbb50f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8a4afbb50f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1ac89424e8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1ac89424e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9c4814ea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9c4814ea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9c4814ea9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9c4814ea9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9c4814ea9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9c4814ea9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9c4814ea9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9c4814ea9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953a00fc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953a00fc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953c327dd0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953c327dd0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953a00fc8c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953a00fc8c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9c4814ea9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9c4814ea9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9c4814ea9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9c4814ea9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1ac89424e8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1ac89424e8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1ac89424e8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1ac89424e8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953c327dd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953c327dd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953c327dd0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953c327dd0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8a4afbb50f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8a4afbb50f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8a4afbb50f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8a4afbb50f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80"/>
            <a:ext cx="9143683" cy="514331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type="ctrTitle"/>
          </p:nvPr>
        </p:nvSpPr>
        <p:spPr>
          <a:xfrm>
            <a:off x="1290910" y="3957015"/>
            <a:ext cx="30846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7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1290910" y="4371687"/>
            <a:ext cx="39627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59" name="Google Shape;59;p13"/>
          <p:cNvSpPr/>
          <p:nvPr/>
        </p:nvSpPr>
        <p:spPr>
          <a:xfrm>
            <a:off x="1290910" y="4304541"/>
            <a:ext cx="4022703" cy="0"/>
          </a:xfrm>
          <a:custGeom>
            <a:rect b="b" l="l" r="r" t="t"/>
            <a:pathLst>
              <a:path extrusionOk="0" h="120000" w="8841105">
                <a:moveTo>
                  <a:pt x="0" y="0"/>
                </a:moveTo>
                <a:lnTo>
                  <a:pt x="8840652" y="0"/>
                </a:lnTo>
              </a:path>
            </a:pathLst>
          </a:custGeom>
          <a:noFill/>
          <a:ln cap="flat" cmpd="sng" w="104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1106176" y="324998"/>
            <a:ext cx="77268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2" name="Google Shape;62;p14"/>
          <p:cNvSpPr/>
          <p:nvPr/>
        </p:nvSpPr>
        <p:spPr>
          <a:xfrm>
            <a:off x="-2888" y="298402"/>
            <a:ext cx="1020772" cy="482505"/>
          </a:xfrm>
          <a:custGeom>
            <a:rect b="b" l="l" r="r" t="t"/>
            <a:pathLst>
              <a:path extrusionOk="0" h="1060450" w="2243455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7704146" y="4640017"/>
            <a:ext cx="717111" cy="232585"/>
          </a:xfrm>
          <a:custGeom>
            <a:rect b="b" l="l" r="r" t="t"/>
            <a:pathLst>
              <a:path extrusionOk="0" h="511175" w="1576069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34" y="299389"/>
                </a:lnTo>
                <a:lnTo>
                  <a:pt x="300723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07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588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38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59" y="484936"/>
                </a:lnTo>
                <a:lnTo>
                  <a:pt x="324205" y="466864"/>
                </a:lnTo>
                <a:lnTo>
                  <a:pt x="359016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extrusionOk="0" h="511175" w="1576069">
                <a:moveTo>
                  <a:pt x="827582" y="502602"/>
                </a:moveTo>
                <a:lnTo>
                  <a:pt x="826490" y="478307"/>
                </a:lnTo>
                <a:lnTo>
                  <a:pt x="825538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28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extrusionOk="0" h="511175" w="1576069">
                <a:moveTo>
                  <a:pt x="1244155" y="318274"/>
                </a:moveTo>
                <a:lnTo>
                  <a:pt x="1238161" y="266484"/>
                </a:lnTo>
                <a:lnTo>
                  <a:pt x="1220876" y="221424"/>
                </a:lnTo>
                <a:lnTo>
                  <a:pt x="1193355" y="184315"/>
                </a:lnTo>
                <a:lnTo>
                  <a:pt x="1156639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39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46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37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395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35" y="461340"/>
                </a:lnTo>
                <a:lnTo>
                  <a:pt x="957567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896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extrusionOk="0" h="511175" w="1576069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44" y="133451"/>
                </a:lnTo>
                <a:lnTo>
                  <a:pt x="1489964" y="132499"/>
                </a:lnTo>
                <a:lnTo>
                  <a:pt x="1436065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82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8470593" y="4659573"/>
            <a:ext cx="172199" cy="213804"/>
          </a:xfrm>
          <a:custGeom>
            <a:rect b="b" l="l" r="r" t="t"/>
            <a:pathLst>
              <a:path extrusionOk="0" h="469900" w="378459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" name="Google Shape;65;p14"/>
          <p:cNvGrpSpPr/>
          <p:nvPr/>
        </p:nvGrpSpPr>
        <p:grpSpPr>
          <a:xfrm>
            <a:off x="8665722" y="4601531"/>
            <a:ext cx="194206" cy="271780"/>
            <a:chOff x="19053919" y="10117702"/>
            <a:chExt cx="427015" cy="597582"/>
          </a:xfrm>
        </p:grpSpPr>
        <p:sp>
          <p:nvSpPr>
            <p:cNvPr id="66" name="Google Shape;66;p14"/>
            <p:cNvSpPr/>
            <p:nvPr/>
          </p:nvSpPr>
          <p:spPr>
            <a:xfrm>
              <a:off x="19053919" y="10237764"/>
              <a:ext cx="366394" cy="477520"/>
            </a:xfrm>
            <a:custGeom>
              <a:rect b="b" l="l" r="r" t="t"/>
              <a:pathLst>
                <a:path extrusionOk="0" h="477520" w="366394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7" name="Google Shape;67;p1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9368634" y="10117702"/>
              <a:ext cx="112300" cy="11226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22.png"/><Relationship Id="rId6" Type="http://schemas.openxmlformats.org/officeDocument/2006/relationships/image" Target="../media/image1.png"/><Relationship Id="rId7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ctrTitle"/>
          </p:nvPr>
        </p:nvSpPr>
        <p:spPr>
          <a:xfrm>
            <a:off x="1755420" y="1379410"/>
            <a:ext cx="4572600" cy="38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Aurora</a:t>
            </a:r>
            <a:endParaRPr b="0" sz="2500"/>
          </a:p>
        </p:txBody>
      </p:sp>
      <p:sp>
        <p:nvSpPr>
          <p:cNvPr id="73" name="Google Shape;73;p15"/>
          <p:cNvSpPr txBox="1"/>
          <p:nvPr/>
        </p:nvSpPr>
        <p:spPr>
          <a:xfrm>
            <a:off x="1493825" y="3678550"/>
            <a:ext cx="48342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Integrantes:  Vicente Morales</a:t>
            </a:r>
            <a:endParaRPr b="1"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Matías Hernández</a:t>
            </a:r>
            <a:endParaRPr b="1"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               Tomás Figueroa</a:t>
            </a:r>
            <a:endParaRPr b="1"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Asignatura: Capstone</a:t>
            </a:r>
            <a:endParaRPr b="1"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Profesora: Rocío Contreras</a:t>
            </a:r>
            <a:endParaRPr b="1"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1106176" y="324998"/>
            <a:ext cx="77268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Carrito de compras</a:t>
            </a:r>
            <a:endParaRPr b="1"/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5600" y="1125200"/>
            <a:ext cx="7270677" cy="3055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4"/>
          <p:cNvSpPr txBox="1"/>
          <p:nvPr/>
        </p:nvSpPr>
        <p:spPr>
          <a:xfrm>
            <a:off x="84425" y="1439000"/>
            <a:ext cx="15639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Se visualiza el </a:t>
            </a:r>
            <a:r>
              <a:rPr b="1"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carrito de compras</a:t>
            </a: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con los productos seleccionados y su respectiva información y las opciones de pago </a:t>
            </a:r>
            <a:r>
              <a:rPr b="1"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(WebPay y Mercado Pago) </a:t>
            </a: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junto con el botón de </a:t>
            </a:r>
            <a:r>
              <a:rPr b="1"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“Vaciar carrito”</a:t>
            </a: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1106175" y="325001"/>
            <a:ext cx="7726800" cy="2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5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Página</a:t>
            </a:r>
            <a:r>
              <a:rPr b="1" lang="es" sz="155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de administrador</a:t>
            </a:r>
            <a:endParaRPr b="1" sz="2400"/>
          </a:p>
        </p:txBody>
      </p:sp>
      <p:sp>
        <p:nvSpPr>
          <p:cNvPr id="155" name="Google Shape;155;p25"/>
          <p:cNvSpPr txBox="1"/>
          <p:nvPr/>
        </p:nvSpPr>
        <p:spPr>
          <a:xfrm>
            <a:off x="5348750" y="1082575"/>
            <a:ext cx="2069400" cy="14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5"/>
          <p:cNvSpPr txBox="1"/>
          <p:nvPr/>
        </p:nvSpPr>
        <p:spPr>
          <a:xfrm>
            <a:off x="5348750" y="2471650"/>
            <a:ext cx="2013900" cy="12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5"/>
          <p:cNvSpPr txBox="1"/>
          <p:nvPr/>
        </p:nvSpPr>
        <p:spPr>
          <a:xfrm>
            <a:off x="504575" y="1521900"/>
            <a:ext cx="2069400" cy="24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Se muestra la </a:t>
            </a: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página</a:t>
            </a: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principal del administrador, el cual </a:t>
            </a: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podrá</a:t>
            </a: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visualizar los</a:t>
            </a:r>
            <a:endParaRPr b="1"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ventas, los pedidos, productos con bajo stock y los pedidos recientes</a:t>
            </a: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, a la vez </a:t>
            </a: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tendrá</a:t>
            </a: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un </a:t>
            </a:r>
            <a:r>
              <a:rPr b="1"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menú</a:t>
            </a:r>
            <a:r>
              <a:rPr b="1"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donde </a:t>
            </a:r>
            <a:r>
              <a:rPr b="1"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podrá</a:t>
            </a:r>
            <a:r>
              <a:rPr b="1"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ver las </a:t>
            </a:r>
            <a:r>
              <a:rPr b="1"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páginas</a:t>
            </a:r>
            <a:r>
              <a:rPr b="1"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de productos, pedidos, clientes</a:t>
            </a:r>
            <a:endParaRPr b="1"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y se podrá configurar la página.</a:t>
            </a:r>
            <a:endParaRPr b="1"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2375" y="912150"/>
            <a:ext cx="5943524" cy="285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1106176" y="324998"/>
            <a:ext cx="77268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Configuración</a:t>
            </a:r>
            <a:endParaRPr b="1"/>
          </a:p>
        </p:txBody>
      </p:sp>
      <p:sp>
        <p:nvSpPr>
          <p:cNvPr id="164" name="Google Shape;164;p26"/>
          <p:cNvSpPr txBox="1"/>
          <p:nvPr/>
        </p:nvSpPr>
        <p:spPr>
          <a:xfrm>
            <a:off x="2942750" y="2006450"/>
            <a:ext cx="3084000" cy="10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9650" y="1027925"/>
            <a:ext cx="5178100" cy="246345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6"/>
          <p:cNvSpPr txBox="1"/>
          <p:nvPr/>
        </p:nvSpPr>
        <p:spPr>
          <a:xfrm>
            <a:off x="642950" y="1090550"/>
            <a:ext cx="2438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Configuración visual</a:t>
            </a: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. Esta página brinda</a:t>
            </a: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las opciones para así poder cambiar los colores de la página al color que más guste. 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1106176" y="324998"/>
            <a:ext cx="77268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CRUD</a:t>
            </a:r>
            <a:endParaRPr b="1"/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7726" y="1113962"/>
            <a:ext cx="6365251" cy="318262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7"/>
          <p:cNvSpPr txBox="1"/>
          <p:nvPr/>
        </p:nvSpPr>
        <p:spPr>
          <a:xfrm>
            <a:off x="183950" y="1632600"/>
            <a:ext cx="1993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Pantalla principal que contiene los CRUD </a:t>
            </a:r>
            <a:r>
              <a:rPr b="1"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para la </a:t>
            </a:r>
            <a:r>
              <a:rPr b="1"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gestión</a:t>
            </a:r>
            <a:r>
              <a:rPr b="1"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de productos con su stock, sucursales, usuarios y ofertas.</a:t>
            </a:r>
            <a:endParaRPr b="1"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1106176" y="324998"/>
            <a:ext cx="77268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CRUD producto</a:t>
            </a:r>
            <a:endParaRPr b="1"/>
          </a:p>
        </p:txBody>
      </p:sp>
      <p:sp>
        <p:nvSpPr>
          <p:cNvPr id="179" name="Google Shape;179;p28"/>
          <p:cNvSpPr txBox="1"/>
          <p:nvPr/>
        </p:nvSpPr>
        <p:spPr>
          <a:xfrm>
            <a:off x="44150" y="1499075"/>
            <a:ext cx="27546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En este CRUD se </a:t>
            </a:r>
            <a:r>
              <a:rPr b="1"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agregan los productos</a:t>
            </a: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a la tienda, donde se podrá gestionar a qué tienda en específico enviar la cantidad de stock pertinente, con sus respectivo </a:t>
            </a:r>
            <a:r>
              <a:rPr b="1"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precio</a:t>
            </a: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b="1"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categoría</a:t>
            </a:r>
            <a:r>
              <a:rPr b="1"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b="1"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descripción</a:t>
            </a:r>
            <a:r>
              <a:rPr b="1"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y una imagen</a:t>
            </a: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para que sea visible al momento de ver lo que se compra o como es el producto.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Se puede gestionar la cantidad de imágenes para los productos (</a:t>
            </a: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Máx</a:t>
            </a: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. 5), fotos que se mostrarán en Aurora.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Muestra un listado de productos; cada vez que se agregue un producto nuevo salen los detalles en el listado.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Cuenta con un filtro de búsqueda.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0" name="Google Shape;1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450" y="1220823"/>
            <a:ext cx="6040450" cy="3090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1106176" y="324998"/>
            <a:ext cx="77268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CRUD de Sucursales</a:t>
            </a:r>
            <a:endParaRPr b="1"/>
          </a:p>
        </p:txBody>
      </p:sp>
      <p:sp>
        <p:nvSpPr>
          <p:cNvPr id="186" name="Google Shape;186;p29"/>
          <p:cNvSpPr txBox="1"/>
          <p:nvPr/>
        </p:nvSpPr>
        <p:spPr>
          <a:xfrm>
            <a:off x="191300" y="1030300"/>
            <a:ext cx="20970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En este CRUD se permiten </a:t>
            </a:r>
            <a:r>
              <a:rPr b="1"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agregar las sucursales de la tienda</a:t>
            </a: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con su </a:t>
            </a: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información</a:t>
            </a: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respectiva.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Muestra un </a:t>
            </a:r>
            <a:r>
              <a:rPr b="1"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listado de productos</a:t>
            </a: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; cada vez que se agregue un producto nuevo salen los detalles en el listado. Se pueden editar y eliminar.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Cuenta con un filtro de búsqueda.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7" name="Google Shape;1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3301" y="794750"/>
            <a:ext cx="6189376" cy="380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1106176" y="324998"/>
            <a:ext cx="77268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CRUD de Ofertas</a:t>
            </a:r>
            <a:endParaRPr b="1"/>
          </a:p>
        </p:txBody>
      </p:sp>
      <p:sp>
        <p:nvSpPr>
          <p:cNvPr id="193" name="Google Shape;193;p30"/>
          <p:cNvSpPr txBox="1"/>
          <p:nvPr/>
        </p:nvSpPr>
        <p:spPr>
          <a:xfrm>
            <a:off x="88300" y="1115975"/>
            <a:ext cx="26931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En este CRUD se permiten </a:t>
            </a:r>
            <a:r>
              <a:rPr b="1"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crear las ofertas de los productos</a:t>
            </a: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a gusto, con su respectivo descuento en porcentaje, precio original, precio final y el cálculo con el porcentaje y la fecha de disponibilidad de la </a:t>
            </a:r>
            <a:r>
              <a:rPr b="1"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oferta (inicio - fin)</a:t>
            </a: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con un apartado que indica el estado de la oferta </a:t>
            </a:r>
            <a:r>
              <a:rPr b="1"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(Vigente - En espera - Finalizada) </a:t>
            </a: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dependiendo en qué fecha se haya definido.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Muestra un </a:t>
            </a:r>
            <a:r>
              <a:rPr b="1"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listado </a:t>
            </a:r>
            <a:r>
              <a:rPr b="1"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de las ofertas</a:t>
            </a: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actuales que reflejan todos los cambios respecto a lo agregado. Se pueden editar y eliminar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Cuenta con un filtro de búsqueda.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4" name="Google Shape;1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0200" y="702850"/>
            <a:ext cx="6006623" cy="390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1106176" y="324998"/>
            <a:ext cx="77268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CRUD de Usuarios</a:t>
            </a:r>
            <a:endParaRPr b="1"/>
          </a:p>
        </p:txBody>
      </p:sp>
      <p:sp>
        <p:nvSpPr>
          <p:cNvPr id="200" name="Google Shape;200;p31"/>
          <p:cNvSpPr txBox="1"/>
          <p:nvPr/>
        </p:nvSpPr>
        <p:spPr>
          <a:xfrm>
            <a:off x="206025" y="1351450"/>
            <a:ext cx="26931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En este CRUD se permiten </a:t>
            </a:r>
            <a:r>
              <a:rPr b="1"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crear usuarios</a:t>
            </a: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en el formulario, con su respectiva información personal, asignándole roles manualmente.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Muestra un </a:t>
            </a:r>
            <a:r>
              <a:rPr b="1"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Listado de Usuarios</a:t>
            </a: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, que reflejan los usuarios creados, con su nombre y rol respectivo. Contiene un apartado de acciones donde se puede ver la ficha del usuario con toda su información, se puede editar y eliminar también.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En este listado también se ven reflejados los usuarios registrados desde el formulario de registro que contiene el login.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Contiene un filtro de búsqueda.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1" name="Google Shape;2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000" y="1080998"/>
            <a:ext cx="5940076" cy="3048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type="title"/>
          </p:nvPr>
        </p:nvSpPr>
        <p:spPr>
          <a:xfrm>
            <a:off x="1106176" y="324998"/>
            <a:ext cx="77268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Conclusión</a:t>
            </a:r>
            <a:endParaRPr b="1"/>
          </a:p>
        </p:txBody>
      </p:sp>
      <p:sp>
        <p:nvSpPr>
          <p:cNvPr id="207" name="Google Shape;207;p32"/>
          <p:cNvSpPr txBox="1"/>
          <p:nvPr/>
        </p:nvSpPr>
        <p:spPr>
          <a:xfrm>
            <a:off x="934500" y="1322025"/>
            <a:ext cx="6821100" cy="20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El proyecto "Aurora" ha implementado exitosamente una plataforma de e-commerce omnicanal funcional , utilizando tecnologías como </a:t>
            </a:r>
            <a:r>
              <a:rPr b="1"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HTML, CSS, JavaScript, Python Flask, Node.js y PostgreSQL como base de datos</a:t>
            </a: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. Se ha desarrollado un sistema integral que incluye un panel de administración completo con módulos CRUD para gestionar productos, sucursales, ofertas y usuarios. Con esta base operativa establecida, el proyecto está listo para su siguiente fase: la integración del chatbot de inteligencia artificial , que permitirá automatizar la atención al cliente 24/7 y potenciar las ventas.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type="ctrTitle"/>
          </p:nvPr>
        </p:nvSpPr>
        <p:spPr>
          <a:xfrm>
            <a:off x="997527" y="1865014"/>
            <a:ext cx="60591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Lora"/>
                <a:ea typeface="Lora"/>
                <a:cs typeface="Lora"/>
                <a:sym typeface="Lora"/>
              </a:rPr>
              <a:t>Gracias por su atención</a:t>
            </a:r>
            <a:endParaRPr sz="30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1106176" y="324998"/>
            <a:ext cx="77268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Aurora</a:t>
            </a:r>
            <a:endParaRPr/>
          </a:p>
        </p:txBody>
      </p:sp>
      <p:sp>
        <p:nvSpPr>
          <p:cNvPr id="79" name="Google Shape;79;p16"/>
          <p:cNvSpPr txBox="1"/>
          <p:nvPr/>
        </p:nvSpPr>
        <p:spPr>
          <a:xfrm>
            <a:off x="361425" y="1782150"/>
            <a:ext cx="3685500" cy="16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Aurora es un e-commerce de moda que cuenta con cuatro sucursales físicas en la Región Metropolitana y la V Región de Chile.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Aurora no es solo una tienda online, sino una plataforma omnicanal que conecta su sitio web con inventarios reales de cada sucursal.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625" y="1152575"/>
            <a:ext cx="3828526" cy="255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1106176" y="324998"/>
            <a:ext cx="77268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Finalidad</a:t>
            </a:r>
            <a:endParaRPr b="1"/>
          </a:p>
        </p:txBody>
      </p:sp>
      <p:sp>
        <p:nvSpPr>
          <p:cNvPr id="86" name="Google Shape;86;p17"/>
          <p:cNvSpPr txBox="1"/>
          <p:nvPr/>
        </p:nvSpPr>
        <p:spPr>
          <a:xfrm>
            <a:off x="192300" y="1714500"/>
            <a:ext cx="30000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B</a:t>
            </a:r>
            <a:r>
              <a:rPr lang="es" sz="1100"/>
              <a:t>uscamos potenciar la experiencia de compra online mediante la integración de un chatbot de inteligencia artificial que permita automatizar gran parte de la atención al cliente.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Ya que, la idea central es reducir tiempos de respuesta y aumentar las ventas ofreciendo atención 24/7 a través de el chatbot.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3150" y="1061800"/>
            <a:ext cx="5179824" cy="320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1106176" y="324998"/>
            <a:ext cx="7726800" cy="657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28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8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Herramientas para el desarrollo de Aurora</a:t>
            </a:r>
            <a:endParaRPr b="1" sz="18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8"/>
          <p:cNvSpPr txBox="1"/>
          <p:nvPr/>
        </p:nvSpPr>
        <p:spPr>
          <a:xfrm>
            <a:off x="170900" y="919650"/>
            <a:ext cx="8830200" cy="40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Html</a:t>
            </a:r>
            <a:r>
              <a:rPr lang="es" sz="13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: Lenguaje de marcado de hipertexto que se </a:t>
            </a:r>
            <a:r>
              <a:rPr lang="es" sz="13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utilizó</a:t>
            </a:r>
            <a:r>
              <a:rPr lang="es" sz="13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para poder definir los diferentes contenidos (</a:t>
            </a:r>
            <a:r>
              <a:rPr lang="es" sz="13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títulos</a:t>
            </a:r>
            <a:r>
              <a:rPr lang="es" sz="13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, botones, </a:t>
            </a:r>
            <a:r>
              <a:rPr lang="es" sz="13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imágenes</a:t>
            </a:r>
            <a:r>
              <a:rPr lang="es" sz="13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etc).</a:t>
            </a:r>
            <a:endParaRPr sz="13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css</a:t>
            </a:r>
            <a:r>
              <a:rPr lang="es" sz="13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: Lenguaje de estilos para poder dar un diseño atractivo y la </a:t>
            </a:r>
            <a:r>
              <a:rPr lang="es" sz="13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estética</a:t>
            </a:r>
            <a:r>
              <a:rPr lang="es" sz="13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de la web.</a:t>
            </a:r>
            <a:endParaRPr sz="13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JS</a:t>
            </a:r>
            <a:r>
              <a:rPr lang="es" sz="13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: Lenguaje de programación usado para poder dar </a:t>
            </a:r>
            <a:r>
              <a:rPr lang="es" sz="13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interacción</a:t>
            </a:r>
            <a:r>
              <a:rPr lang="es" sz="13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s" sz="13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dinámica</a:t>
            </a:r>
            <a:r>
              <a:rPr lang="es" sz="13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con las </a:t>
            </a:r>
            <a:r>
              <a:rPr lang="es" sz="13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páginas y</a:t>
            </a:r>
            <a:r>
              <a:rPr lang="es" sz="13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hacer las validaciones</a:t>
            </a:r>
            <a:endParaRPr sz="13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Python flask: </a:t>
            </a:r>
            <a:r>
              <a:rPr lang="es" sz="13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Microframework utilizado para desarrollar la API del CRUD (Create, Read, Update, Delete)</a:t>
            </a:r>
            <a:endParaRPr sz="13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es" sz="13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Node JS</a:t>
            </a:r>
            <a:r>
              <a:rPr lang="es" sz="13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: Entorno de ejecución creó un servidor para </a:t>
            </a:r>
            <a:r>
              <a:rPr lang="es" sz="13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así</a:t>
            </a:r>
            <a:r>
              <a:rPr lang="es" sz="13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poder levantar el proyecto </a:t>
            </a:r>
            <a:endParaRPr sz="13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950" y="1433250"/>
            <a:ext cx="366249" cy="36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39950" y="2121025"/>
            <a:ext cx="366225" cy="36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263" y="2724288"/>
            <a:ext cx="601600" cy="305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175" y="3421775"/>
            <a:ext cx="725265" cy="3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1000" y="4093600"/>
            <a:ext cx="677676" cy="41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1106175" y="325001"/>
            <a:ext cx="7726800" cy="2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5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Pantalla principal</a:t>
            </a:r>
            <a:endParaRPr b="1" sz="2400"/>
          </a:p>
        </p:txBody>
      </p:sp>
      <p:sp>
        <p:nvSpPr>
          <p:cNvPr id="104" name="Google Shape;104;p19"/>
          <p:cNvSpPr txBox="1"/>
          <p:nvPr/>
        </p:nvSpPr>
        <p:spPr>
          <a:xfrm>
            <a:off x="5348750" y="1082575"/>
            <a:ext cx="2069400" cy="14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5348750" y="2471650"/>
            <a:ext cx="2013900" cy="12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139800" y="1521900"/>
            <a:ext cx="2568000" cy="3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Se muestra la pantalla principal, el cual es la vista inicial al momento de iniciar la </a:t>
            </a: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página; </a:t>
            </a: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se puede visualizar el logo principal de la empresa, y un </a:t>
            </a: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menú</a:t>
            </a: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que puede dirigir al </a:t>
            </a:r>
            <a:r>
              <a:rPr b="1"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inicio de </a:t>
            </a:r>
            <a:r>
              <a:rPr b="1"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sesión</a:t>
            </a:r>
            <a:r>
              <a:rPr b="1"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, colecciones, producto, ofertas</a:t>
            </a: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y </a:t>
            </a: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después</a:t>
            </a: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del inicio de </a:t>
            </a: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sesión</a:t>
            </a: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te permite visualizar el panel del administrador si cumple con el rol correspondiente.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También contiene la sucursal más cercana (funciona por geolocalización).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Contiene el apartado del chatbot (funcionalidad a desarrollar)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6875" y="997802"/>
            <a:ext cx="6337123" cy="323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1106175" y="325001"/>
            <a:ext cx="7726800" cy="2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5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Login </a:t>
            </a:r>
            <a:endParaRPr b="1" sz="2400"/>
          </a:p>
        </p:txBody>
      </p:sp>
      <p:sp>
        <p:nvSpPr>
          <p:cNvPr id="113" name="Google Shape;113;p20"/>
          <p:cNvSpPr txBox="1"/>
          <p:nvPr/>
        </p:nvSpPr>
        <p:spPr>
          <a:xfrm>
            <a:off x="5348750" y="1082575"/>
            <a:ext cx="2069400" cy="14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5348750" y="2471650"/>
            <a:ext cx="2013900" cy="12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504575" y="1521900"/>
            <a:ext cx="2203200" cy="11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Es el apartado donde el usuario puede </a:t>
            </a:r>
            <a:r>
              <a:rPr b="1"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iniciar sesión </a:t>
            </a: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o, para el que no tiene cuenta, registrarse en la página. 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7225" y="1082575"/>
            <a:ext cx="5935748" cy="2817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1106175" y="325001"/>
            <a:ext cx="7726800" cy="2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5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Registro</a:t>
            </a:r>
            <a:endParaRPr b="1" sz="2400"/>
          </a:p>
        </p:txBody>
      </p:sp>
      <p:sp>
        <p:nvSpPr>
          <p:cNvPr id="122" name="Google Shape;122;p21"/>
          <p:cNvSpPr txBox="1"/>
          <p:nvPr/>
        </p:nvSpPr>
        <p:spPr>
          <a:xfrm>
            <a:off x="5348750" y="2471650"/>
            <a:ext cx="2013900" cy="12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1"/>
          <p:cNvSpPr txBox="1"/>
          <p:nvPr/>
        </p:nvSpPr>
        <p:spPr>
          <a:xfrm>
            <a:off x="139800" y="1155275"/>
            <a:ext cx="2111700" cy="27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Es el apartado </a:t>
            </a:r>
            <a:r>
              <a:rPr b="1"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donde el usuario puede registrarse.</a:t>
            </a: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Contiene todos los campos relevantes respecto a la información personal del cliente. La </a:t>
            </a:r>
            <a:r>
              <a:rPr b="1"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contraseña</a:t>
            </a: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contiene </a:t>
            </a:r>
            <a:r>
              <a:rPr b="1"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validaciones</a:t>
            </a: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, al igual que el </a:t>
            </a:r>
            <a:r>
              <a:rPr b="1"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correo</a:t>
            </a: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r>
              <a:rPr b="1"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Tanto el número telefónico como el correo electrónico contienen validaciones</a:t>
            </a: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; no se pueden repetir, ya que está gestionado por base de datos.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3050" y="1250925"/>
            <a:ext cx="6536800" cy="31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1106175" y="325001"/>
            <a:ext cx="7726800" cy="2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5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Nuestros productos</a:t>
            </a:r>
            <a:endParaRPr b="1" sz="2400"/>
          </a:p>
        </p:txBody>
      </p:sp>
      <p:sp>
        <p:nvSpPr>
          <p:cNvPr id="130" name="Google Shape;130;p22"/>
          <p:cNvSpPr txBox="1"/>
          <p:nvPr/>
        </p:nvSpPr>
        <p:spPr>
          <a:xfrm>
            <a:off x="5348750" y="1082575"/>
            <a:ext cx="2069400" cy="14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2"/>
          <p:cNvSpPr txBox="1"/>
          <p:nvPr/>
        </p:nvSpPr>
        <p:spPr>
          <a:xfrm>
            <a:off x="5348750" y="2471650"/>
            <a:ext cx="2013900" cy="12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"/>
          <p:cNvSpPr txBox="1"/>
          <p:nvPr/>
        </p:nvSpPr>
        <p:spPr>
          <a:xfrm>
            <a:off x="504575" y="1521900"/>
            <a:ext cx="2217900" cy="24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En el siguiente panel se muestran los </a:t>
            </a:r>
            <a:r>
              <a:rPr b="1"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productos disponibles, con su stock, su respectivo precio y categoría </a:t>
            </a: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 la que pertenece cada producto. Al apretar cada producto, se </a:t>
            </a: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podrá</a:t>
            </a: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visualizar los productos de forma individual con el detalle de cada uno de los artículos y el botón de </a:t>
            </a:r>
            <a:r>
              <a:rPr b="1"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“Agregar al carrito”</a:t>
            </a: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6499" y="1168061"/>
            <a:ext cx="5608851" cy="280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1106175" y="325001"/>
            <a:ext cx="7726800" cy="2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5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Ofertas</a:t>
            </a:r>
            <a:endParaRPr b="1" sz="2400"/>
          </a:p>
        </p:txBody>
      </p:sp>
      <p:sp>
        <p:nvSpPr>
          <p:cNvPr id="139" name="Google Shape;139;p23"/>
          <p:cNvSpPr txBox="1"/>
          <p:nvPr/>
        </p:nvSpPr>
        <p:spPr>
          <a:xfrm>
            <a:off x="5348750" y="1082575"/>
            <a:ext cx="2069400" cy="14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"/>
          <p:cNvSpPr txBox="1"/>
          <p:nvPr/>
        </p:nvSpPr>
        <p:spPr>
          <a:xfrm>
            <a:off x="5348750" y="2471650"/>
            <a:ext cx="2013900" cy="12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3"/>
          <p:cNvSpPr txBox="1"/>
          <p:nvPr/>
        </p:nvSpPr>
        <p:spPr>
          <a:xfrm>
            <a:off x="504575" y="1521900"/>
            <a:ext cx="2069400" cy="22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Se </a:t>
            </a:r>
            <a:r>
              <a:rPr b="1"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visualizan las ofertas disponibles del momento</a:t>
            </a: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, con los nuevos costos </a:t>
            </a: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después</a:t>
            </a: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de agregar el descuento. Compuesto por el </a:t>
            </a:r>
            <a:r>
              <a:rPr b="1"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título de la oferta, respectiva imagen, precio original y final con descuento y la categoría</a:t>
            </a:r>
            <a:r>
              <a:rPr lang="es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a la que pertenece.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0824" y="996592"/>
            <a:ext cx="6090900" cy="300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